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0" r:id="rId4"/>
    <p:sldId id="271" r:id="rId5"/>
    <p:sldId id="272" r:id="rId6"/>
    <p:sldId id="273" r:id="rId7"/>
    <p:sldId id="274" r:id="rId8"/>
    <p:sldId id="27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67" autoAdjust="0"/>
    <p:restoredTop sz="86441" autoAdjust="0"/>
  </p:normalViewPr>
  <p:slideViewPr>
    <p:cSldViewPr snapToGrid="0">
      <p:cViewPr varScale="1">
        <p:scale>
          <a:sx n="76" d="100"/>
          <a:sy n="76" d="100"/>
        </p:scale>
        <p:origin x="120" y="678"/>
      </p:cViewPr>
      <p:guideLst/>
    </p:cSldViewPr>
  </p:slideViewPr>
  <p:outlineViewPr>
    <p:cViewPr>
      <p:scale>
        <a:sx n="33" d="100"/>
        <a:sy n="33" d="100"/>
      </p:scale>
      <p:origin x="0" y="-23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55BCF1-D0D9-466E-B39A-7AC065DB74F9}" type="doc">
      <dgm:prSet loTypeId="urn:microsoft.com/office/officeart/2018/5/layout/IconCircleLabelList" loCatId="icon" qsTypeId="urn:microsoft.com/office/officeart/2005/8/quickstyle/simple1" qsCatId="simple" csTypeId="urn:microsoft.com/office/officeart/2005/8/colors/colorful2" csCatId="colorful" phldr="1"/>
      <dgm:spPr/>
      <dgm:t>
        <a:bodyPr/>
        <a:lstStyle/>
        <a:p>
          <a:endParaRPr lang="en-US"/>
        </a:p>
      </dgm:t>
    </dgm:pt>
    <dgm:pt modelId="{08F88377-1A9E-48EA-A37B-D94B23C851F9}">
      <dgm:prSet/>
      <dgm:spPr/>
      <dgm:t>
        <a:bodyPr/>
        <a:lstStyle/>
        <a:p>
          <a:pPr>
            <a:lnSpc>
              <a:spcPct val="100000"/>
            </a:lnSpc>
            <a:defRPr cap="all"/>
          </a:pPr>
          <a:r>
            <a:rPr lang="en-US" dirty="0"/>
            <a:t>Infringement: An infringement is any action, deliberate or unknowing, that violates the rights protected by copyright, without permission of the owner. </a:t>
          </a:r>
        </a:p>
      </dgm:t>
    </dgm:pt>
    <dgm:pt modelId="{A11F2E84-C149-4BE2-ADC6-E7273EF5516F}" type="parTrans" cxnId="{7519F713-DDB5-4877-824C-B37911AE04C7}">
      <dgm:prSet/>
      <dgm:spPr/>
      <dgm:t>
        <a:bodyPr/>
        <a:lstStyle/>
        <a:p>
          <a:endParaRPr lang="en-US"/>
        </a:p>
      </dgm:t>
    </dgm:pt>
    <dgm:pt modelId="{DFB42FFE-CE57-4560-B014-DE7E7BA2CD0F}" type="sibTrans" cxnId="{7519F713-DDB5-4877-824C-B37911AE04C7}">
      <dgm:prSet/>
      <dgm:spPr/>
      <dgm:t>
        <a:bodyPr/>
        <a:lstStyle/>
        <a:p>
          <a:endParaRPr lang="en-US"/>
        </a:p>
      </dgm:t>
    </dgm:pt>
    <dgm:pt modelId="{32CB0097-F70C-48D6-B51E-2444CD6BCF27}">
      <dgm:prSet/>
      <dgm:spPr/>
      <dgm:t>
        <a:bodyPr/>
        <a:lstStyle/>
        <a:p>
          <a:pPr>
            <a:lnSpc>
              <a:spcPct val="100000"/>
            </a:lnSpc>
            <a:defRPr cap="all"/>
          </a:pPr>
          <a:r>
            <a:rPr lang="en-US"/>
            <a:t>Who Owns the Rights? Typically, the author or creator alone owns the copyright. If there are multiple authors they share the copyrights. Copyrights can be given away, sold or negotiated as part of a contract. </a:t>
          </a:r>
        </a:p>
      </dgm:t>
    </dgm:pt>
    <dgm:pt modelId="{B35D09D1-C82D-4B13-9825-80124BADABB6}" type="parTrans" cxnId="{F28FC865-04B9-4EB3-BD00-DBA6DF6E3FD7}">
      <dgm:prSet/>
      <dgm:spPr/>
      <dgm:t>
        <a:bodyPr/>
        <a:lstStyle/>
        <a:p>
          <a:endParaRPr lang="en-US"/>
        </a:p>
      </dgm:t>
    </dgm:pt>
    <dgm:pt modelId="{9CF9BAF5-2F2A-414B-9C7A-04A335283331}" type="sibTrans" cxnId="{F28FC865-04B9-4EB3-BD00-DBA6DF6E3FD7}">
      <dgm:prSet/>
      <dgm:spPr/>
      <dgm:t>
        <a:bodyPr/>
        <a:lstStyle/>
        <a:p>
          <a:endParaRPr lang="en-US"/>
        </a:p>
      </dgm:t>
    </dgm:pt>
    <dgm:pt modelId="{C3802E30-A572-43C3-81BB-BA50505CCC31}">
      <dgm:prSet/>
      <dgm:spPr/>
      <dgm:t>
        <a:bodyPr/>
        <a:lstStyle/>
        <a:p>
          <a:pPr>
            <a:lnSpc>
              <a:spcPct val="100000"/>
            </a:lnSpc>
            <a:defRPr cap="all"/>
          </a:pPr>
          <a:r>
            <a:rPr lang="en-US"/>
            <a:t>Term of Copyright: The law defines the period that copyright remains in effect. For individual works, the term is for the life of the author plus 70 years. For works for hire, the term lasts for 95 years from the first date of publication. </a:t>
          </a:r>
        </a:p>
      </dgm:t>
    </dgm:pt>
    <dgm:pt modelId="{E66C158B-CA54-4E23-BB61-C7B7BF733550}" type="parTrans" cxnId="{761F92CF-7CB6-4612-BC51-E417E887C775}">
      <dgm:prSet/>
      <dgm:spPr/>
      <dgm:t>
        <a:bodyPr/>
        <a:lstStyle/>
        <a:p>
          <a:endParaRPr lang="en-US"/>
        </a:p>
      </dgm:t>
    </dgm:pt>
    <dgm:pt modelId="{ACED10DF-2A53-4450-94E5-EC1AE13A96BB}" type="sibTrans" cxnId="{761F92CF-7CB6-4612-BC51-E417E887C775}">
      <dgm:prSet/>
      <dgm:spPr/>
      <dgm:t>
        <a:bodyPr/>
        <a:lstStyle/>
        <a:p>
          <a:endParaRPr lang="en-US"/>
        </a:p>
      </dgm:t>
    </dgm:pt>
    <dgm:pt modelId="{9209789D-9EC7-4CE1-8ABC-F269005C1DDF}" type="pres">
      <dgm:prSet presAssocID="{3455BCF1-D0D9-466E-B39A-7AC065DB74F9}" presName="root" presStyleCnt="0">
        <dgm:presLayoutVars>
          <dgm:dir/>
          <dgm:resizeHandles val="exact"/>
        </dgm:presLayoutVars>
      </dgm:prSet>
      <dgm:spPr/>
    </dgm:pt>
    <dgm:pt modelId="{7833092A-37D1-4292-AFAA-925E8845C24C}" type="pres">
      <dgm:prSet presAssocID="{08F88377-1A9E-48EA-A37B-D94B23C851F9}" presName="compNode" presStyleCnt="0"/>
      <dgm:spPr/>
    </dgm:pt>
    <dgm:pt modelId="{68B68D11-6248-4E1F-8708-7C0FA0378942}" type="pres">
      <dgm:prSet presAssocID="{08F88377-1A9E-48EA-A37B-D94B23C851F9}" presName="iconBgRect" presStyleLbl="bgShp" presStyleIdx="0" presStyleCnt="3"/>
      <dgm:spPr/>
    </dgm:pt>
    <dgm:pt modelId="{1A770A10-B1C8-4B0A-BEFC-633BE866928A}" type="pres">
      <dgm:prSet presAssocID="{08F88377-1A9E-48EA-A37B-D94B23C851F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No sign"/>
        </a:ext>
      </dgm:extLst>
    </dgm:pt>
    <dgm:pt modelId="{8D543611-F12B-41A7-9D28-0768843DA994}" type="pres">
      <dgm:prSet presAssocID="{08F88377-1A9E-48EA-A37B-D94B23C851F9}" presName="spaceRect" presStyleCnt="0"/>
      <dgm:spPr/>
    </dgm:pt>
    <dgm:pt modelId="{C10B8FB0-004A-4F24-ABAA-5677D5935437}" type="pres">
      <dgm:prSet presAssocID="{08F88377-1A9E-48EA-A37B-D94B23C851F9}" presName="textRect" presStyleLbl="revTx" presStyleIdx="0" presStyleCnt="3">
        <dgm:presLayoutVars>
          <dgm:chMax val="1"/>
          <dgm:chPref val="1"/>
        </dgm:presLayoutVars>
      </dgm:prSet>
      <dgm:spPr/>
    </dgm:pt>
    <dgm:pt modelId="{50CD654F-FBDB-413A-AD86-2857DB930C3A}" type="pres">
      <dgm:prSet presAssocID="{DFB42FFE-CE57-4560-B014-DE7E7BA2CD0F}" presName="sibTrans" presStyleCnt="0"/>
      <dgm:spPr/>
    </dgm:pt>
    <dgm:pt modelId="{24D9B129-40DA-4A71-803F-507C93164E77}" type="pres">
      <dgm:prSet presAssocID="{32CB0097-F70C-48D6-B51E-2444CD6BCF27}" presName="compNode" presStyleCnt="0"/>
      <dgm:spPr/>
    </dgm:pt>
    <dgm:pt modelId="{B4BEAA3B-C640-4BFA-A239-337DAFD7041C}" type="pres">
      <dgm:prSet presAssocID="{32CB0097-F70C-48D6-B51E-2444CD6BCF27}" presName="iconBgRect" presStyleLbl="bgShp" presStyleIdx="1" presStyleCnt="3"/>
      <dgm:spPr/>
    </dgm:pt>
    <dgm:pt modelId="{6450647B-EACA-4BA3-9840-D26EBA55AE3B}" type="pres">
      <dgm:prSet presAssocID="{32CB0097-F70C-48D6-B51E-2444CD6BCF27}"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Decision chart"/>
        </a:ext>
      </dgm:extLst>
    </dgm:pt>
    <dgm:pt modelId="{82E2C341-393B-460A-AAB5-C58337CB1E61}" type="pres">
      <dgm:prSet presAssocID="{32CB0097-F70C-48D6-B51E-2444CD6BCF27}" presName="spaceRect" presStyleCnt="0"/>
      <dgm:spPr/>
    </dgm:pt>
    <dgm:pt modelId="{60E36041-C0A5-4429-8258-E5AE7B2B077A}" type="pres">
      <dgm:prSet presAssocID="{32CB0097-F70C-48D6-B51E-2444CD6BCF27}" presName="textRect" presStyleLbl="revTx" presStyleIdx="1" presStyleCnt="3">
        <dgm:presLayoutVars>
          <dgm:chMax val="1"/>
          <dgm:chPref val="1"/>
        </dgm:presLayoutVars>
      </dgm:prSet>
      <dgm:spPr/>
    </dgm:pt>
    <dgm:pt modelId="{0F2C95E7-B8D2-41D4-BAC2-B11174A2789C}" type="pres">
      <dgm:prSet presAssocID="{9CF9BAF5-2F2A-414B-9C7A-04A335283331}" presName="sibTrans" presStyleCnt="0"/>
      <dgm:spPr/>
    </dgm:pt>
    <dgm:pt modelId="{B8BF0D69-E62C-4A2B-9C67-9FAB82ADC104}" type="pres">
      <dgm:prSet presAssocID="{C3802E30-A572-43C3-81BB-BA50505CCC31}" presName="compNode" presStyleCnt="0"/>
      <dgm:spPr/>
    </dgm:pt>
    <dgm:pt modelId="{4D015D54-8EFA-4DC7-8A93-4358EF9BB7BC}" type="pres">
      <dgm:prSet presAssocID="{C3802E30-A572-43C3-81BB-BA50505CCC31}" presName="iconBgRect" presStyleLbl="bgShp" presStyleIdx="2" presStyleCnt="3"/>
      <dgm:spPr/>
    </dgm:pt>
    <dgm:pt modelId="{9E4F7802-565C-4229-BCAE-1DE2A72959C3}" type="pres">
      <dgm:prSet presAssocID="{C3802E30-A572-43C3-81BB-BA50505CCC3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Gavel"/>
        </a:ext>
      </dgm:extLst>
    </dgm:pt>
    <dgm:pt modelId="{47C035BF-3B52-4B35-AAC9-49C689D8D0EA}" type="pres">
      <dgm:prSet presAssocID="{C3802E30-A572-43C3-81BB-BA50505CCC31}" presName="spaceRect" presStyleCnt="0"/>
      <dgm:spPr/>
    </dgm:pt>
    <dgm:pt modelId="{8B431F3E-90C5-4E24-8A61-28E03B1CF60D}" type="pres">
      <dgm:prSet presAssocID="{C3802E30-A572-43C3-81BB-BA50505CCC31}" presName="textRect" presStyleLbl="revTx" presStyleIdx="2" presStyleCnt="3">
        <dgm:presLayoutVars>
          <dgm:chMax val="1"/>
          <dgm:chPref val="1"/>
        </dgm:presLayoutVars>
      </dgm:prSet>
      <dgm:spPr/>
    </dgm:pt>
  </dgm:ptLst>
  <dgm:cxnLst>
    <dgm:cxn modelId="{7519F713-DDB5-4877-824C-B37911AE04C7}" srcId="{3455BCF1-D0D9-466E-B39A-7AC065DB74F9}" destId="{08F88377-1A9E-48EA-A37B-D94B23C851F9}" srcOrd="0" destOrd="0" parTransId="{A11F2E84-C149-4BE2-ADC6-E7273EF5516F}" sibTransId="{DFB42FFE-CE57-4560-B014-DE7E7BA2CD0F}"/>
    <dgm:cxn modelId="{F28FC865-04B9-4EB3-BD00-DBA6DF6E3FD7}" srcId="{3455BCF1-D0D9-466E-B39A-7AC065DB74F9}" destId="{32CB0097-F70C-48D6-B51E-2444CD6BCF27}" srcOrd="1" destOrd="0" parTransId="{B35D09D1-C82D-4B13-9825-80124BADABB6}" sibTransId="{9CF9BAF5-2F2A-414B-9C7A-04A335283331}"/>
    <dgm:cxn modelId="{95ACE17F-2D2D-4681-AC69-BF1E7FE6A883}" type="presOf" srcId="{C3802E30-A572-43C3-81BB-BA50505CCC31}" destId="{8B431F3E-90C5-4E24-8A61-28E03B1CF60D}" srcOrd="0" destOrd="0" presId="urn:microsoft.com/office/officeart/2018/5/layout/IconCircleLabelList"/>
    <dgm:cxn modelId="{8D51B5A3-1F2C-49D6-83F1-DB55E9D6DADD}" type="presOf" srcId="{32CB0097-F70C-48D6-B51E-2444CD6BCF27}" destId="{60E36041-C0A5-4429-8258-E5AE7B2B077A}" srcOrd="0" destOrd="0" presId="urn:microsoft.com/office/officeart/2018/5/layout/IconCircleLabelList"/>
    <dgm:cxn modelId="{F0B175B6-5252-426D-8F45-73BA5C91E93A}" type="presOf" srcId="{08F88377-1A9E-48EA-A37B-D94B23C851F9}" destId="{C10B8FB0-004A-4F24-ABAA-5677D5935437}" srcOrd="0" destOrd="0" presId="urn:microsoft.com/office/officeart/2018/5/layout/IconCircleLabelList"/>
    <dgm:cxn modelId="{D34D6BB7-BBED-4C76-8074-30297883278F}" type="presOf" srcId="{3455BCF1-D0D9-466E-B39A-7AC065DB74F9}" destId="{9209789D-9EC7-4CE1-8ABC-F269005C1DDF}" srcOrd="0" destOrd="0" presId="urn:microsoft.com/office/officeart/2018/5/layout/IconCircleLabelList"/>
    <dgm:cxn modelId="{761F92CF-7CB6-4612-BC51-E417E887C775}" srcId="{3455BCF1-D0D9-466E-B39A-7AC065DB74F9}" destId="{C3802E30-A572-43C3-81BB-BA50505CCC31}" srcOrd="2" destOrd="0" parTransId="{E66C158B-CA54-4E23-BB61-C7B7BF733550}" sibTransId="{ACED10DF-2A53-4450-94E5-EC1AE13A96BB}"/>
    <dgm:cxn modelId="{E5B49120-851A-4F14-84C3-06976747ED8A}" type="presParOf" srcId="{9209789D-9EC7-4CE1-8ABC-F269005C1DDF}" destId="{7833092A-37D1-4292-AFAA-925E8845C24C}" srcOrd="0" destOrd="0" presId="urn:microsoft.com/office/officeart/2018/5/layout/IconCircleLabelList"/>
    <dgm:cxn modelId="{9FEB9DFB-C56F-4B33-9C40-E43C22EDD0CB}" type="presParOf" srcId="{7833092A-37D1-4292-AFAA-925E8845C24C}" destId="{68B68D11-6248-4E1F-8708-7C0FA0378942}" srcOrd="0" destOrd="0" presId="urn:microsoft.com/office/officeart/2018/5/layout/IconCircleLabelList"/>
    <dgm:cxn modelId="{046E1B75-C4B3-4CF0-BAAF-5B1D817EAAFD}" type="presParOf" srcId="{7833092A-37D1-4292-AFAA-925E8845C24C}" destId="{1A770A10-B1C8-4B0A-BEFC-633BE866928A}" srcOrd="1" destOrd="0" presId="urn:microsoft.com/office/officeart/2018/5/layout/IconCircleLabelList"/>
    <dgm:cxn modelId="{56CA3CF3-7C27-42AE-941B-08E79D3EDA5F}" type="presParOf" srcId="{7833092A-37D1-4292-AFAA-925E8845C24C}" destId="{8D543611-F12B-41A7-9D28-0768843DA994}" srcOrd="2" destOrd="0" presId="urn:microsoft.com/office/officeart/2018/5/layout/IconCircleLabelList"/>
    <dgm:cxn modelId="{97EE8D9C-B02E-425D-AC38-4387005DFAF0}" type="presParOf" srcId="{7833092A-37D1-4292-AFAA-925E8845C24C}" destId="{C10B8FB0-004A-4F24-ABAA-5677D5935437}" srcOrd="3" destOrd="0" presId="urn:microsoft.com/office/officeart/2018/5/layout/IconCircleLabelList"/>
    <dgm:cxn modelId="{D1945B57-14E4-4E1A-B826-8F74476E472C}" type="presParOf" srcId="{9209789D-9EC7-4CE1-8ABC-F269005C1DDF}" destId="{50CD654F-FBDB-413A-AD86-2857DB930C3A}" srcOrd="1" destOrd="0" presId="urn:microsoft.com/office/officeart/2018/5/layout/IconCircleLabelList"/>
    <dgm:cxn modelId="{57435C4B-8B25-4E40-A0B5-693AD56F8B8C}" type="presParOf" srcId="{9209789D-9EC7-4CE1-8ABC-F269005C1DDF}" destId="{24D9B129-40DA-4A71-803F-507C93164E77}" srcOrd="2" destOrd="0" presId="urn:microsoft.com/office/officeart/2018/5/layout/IconCircleLabelList"/>
    <dgm:cxn modelId="{45CF4BF1-F519-4105-857A-E9CC7FB58203}" type="presParOf" srcId="{24D9B129-40DA-4A71-803F-507C93164E77}" destId="{B4BEAA3B-C640-4BFA-A239-337DAFD7041C}" srcOrd="0" destOrd="0" presId="urn:microsoft.com/office/officeart/2018/5/layout/IconCircleLabelList"/>
    <dgm:cxn modelId="{97B233C3-228A-4FB9-B8E5-4EE1A059C5B9}" type="presParOf" srcId="{24D9B129-40DA-4A71-803F-507C93164E77}" destId="{6450647B-EACA-4BA3-9840-D26EBA55AE3B}" srcOrd="1" destOrd="0" presId="urn:microsoft.com/office/officeart/2018/5/layout/IconCircleLabelList"/>
    <dgm:cxn modelId="{58673D30-858B-40B7-9EFB-6427EF2AB209}" type="presParOf" srcId="{24D9B129-40DA-4A71-803F-507C93164E77}" destId="{82E2C341-393B-460A-AAB5-C58337CB1E61}" srcOrd="2" destOrd="0" presId="urn:microsoft.com/office/officeart/2018/5/layout/IconCircleLabelList"/>
    <dgm:cxn modelId="{C9202712-76B3-4257-918C-73ECF9264FD8}" type="presParOf" srcId="{24D9B129-40DA-4A71-803F-507C93164E77}" destId="{60E36041-C0A5-4429-8258-E5AE7B2B077A}" srcOrd="3" destOrd="0" presId="urn:microsoft.com/office/officeart/2018/5/layout/IconCircleLabelList"/>
    <dgm:cxn modelId="{523016E4-E798-4C5C-8C01-933DA7ED9ACF}" type="presParOf" srcId="{9209789D-9EC7-4CE1-8ABC-F269005C1DDF}" destId="{0F2C95E7-B8D2-41D4-BAC2-B11174A2789C}" srcOrd="3" destOrd="0" presId="urn:microsoft.com/office/officeart/2018/5/layout/IconCircleLabelList"/>
    <dgm:cxn modelId="{4CDAED41-E03D-4AE7-A3A2-659CBD37AEEE}" type="presParOf" srcId="{9209789D-9EC7-4CE1-8ABC-F269005C1DDF}" destId="{B8BF0D69-E62C-4A2B-9C67-9FAB82ADC104}" srcOrd="4" destOrd="0" presId="urn:microsoft.com/office/officeart/2018/5/layout/IconCircleLabelList"/>
    <dgm:cxn modelId="{D93D6658-CF05-46BD-8CDA-2C72EC1A7DE9}" type="presParOf" srcId="{B8BF0D69-E62C-4A2B-9C67-9FAB82ADC104}" destId="{4D015D54-8EFA-4DC7-8A93-4358EF9BB7BC}" srcOrd="0" destOrd="0" presId="urn:microsoft.com/office/officeart/2018/5/layout/IconCircleLabelList"/>
    <dgm:cxn modelId="{ECF1C2A3-6FD6-49C3-A68D-F98FA2F1BEFC}" type="presParOf" srcId="{B8BF0D69-E62C-4A2B-9C67-9FAB82ADC104}" destId="{9E4F7802-565C-4229-BCAE-1DE2A72959C3}" srcOrd="1" destOrd="0" presId="urn:microsoft.com/office/officeart/2018/5/layout/IconCircleLabelList"/>
    <dgm:cxn modelId="{531E767D-B371-4795-AB25-79B5486AFF3D}" type="presParOf" srcId="{B8BF0D69-E62C-4A2B-9C67-9FAB82ADC104}" destId="{47C035BF-3B52-4B35-AAC9-49C689D8D0EA}" srcOrd="2" destOrd="0" presId="urn:microsoft.com/office/officeart/2018/5/layout/IconCircleLabelList"/>
    <dgm:cxn modelId="{C7C55CE5-4B35-4BAD-BD09-C7DF548BDD67}" type="presParOf" srcId="{B8BF0D69-E62C-4A2B-9C67-9FAB82ADC104}" destId="{8B431F3E-90C5-4E24-8A61-28E03B1CF60D}"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B68D11-6248-4E1F-8708-7C0FA0378942}">
      <dsp:nvSpPr>
        <dsp:cNvPr id="0" name=""/>
        <dsp:cNvSpPr/>
      </dsp:nvSpPr>
      <dsp:spPr>
        <a:xfrm>
          <a:off x="448163" y="1051230"/>
          <a:ext cx="1235250" cy="1235250"/>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A770A10-B1C8-4B0A-BEFC-633BE866928A}">
      <dsp:nvSpPr>
        <dsp:cNvPr id="0" name=""/>
        <dsp:cNvSpPr/>
      </dsp:nvSpPr>
      <dsp:spPr>
        <a:xfrm>
          <a:off x="711413" y="1314480"/>
          <a:ext cx="708750" cy="70875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0B8FB0-004A-4F24-ABAA-5677D5935437}">
      <dsp:nvSpPr>
        <dsp:cNvPr id="0" name=""/>
        <dsp:cNvSpPr/>
      </dsp:nvSpPr>
      <dsp:spPr>
        <a:xfrm>
          <a:off x="53288" y="2671230"/>
          <a:ext cx="2025000" cy="1540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dirty="0"/>
            <a:t>Infringement: An infringement is any action, deliberate or unknowing, that violates the rights protected by copyright, without permission of the owner. </a:t>
          </a:r>
        </a:p>
      </dsp:txBody>
      <dsp:txXfrm>
        <a:off x="53288" y="2671230"/>
        <a:ext cx="2025000" cy="1540502"/>
      </dsp:txXfrm>
    </dsp:sp>
    <dsp:sp modelId="{B4BEAA3B-C640-4BFA-A239-337DAFD7041C}">
      <dsp:nvSpPr>
        <dsp:cNvPr id="0" name=""/>
        <dsp:cNvSpPr/>
      </dsp:nvSpPr>
      <dsp:spPr>
        <a:xfrm>
          <a:off x="2827538" y="1051230"/>
          <a:ext cx="1235250" cy="1235250"/>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50647B-EACA-4BA3-9840-D26EBA55AE3B}">
      <dsp:nvSpPr>
        <dsp:cNvPr id="0" name=""/>
        <dsp:cNvSpPr/>
      </dsp:nvSpPr>
      <dsp:spPr>
        <a:xfrm>
          <a:off x="3090788" y="1314480"/>
          <a:ext cx="708750" cy="70875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E36041-C0A5-4429-8258-E5AE7B2B077A}">
      <dsp:nvSpPr>
        <dsp:cNvPr id="0" name=""/>
        <dsp:cNvSpPr/>
      </dsp:nvSpPr>
      <dsp:spPr>
        <a:xfrm>
          <a:off x="2432663" y="2671230"/>
          <a:ext cx="2025000" cy="1540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a:t>Who Owns the Rights? Typically, the author or creator alone owns the copyright. If there are multiple authors they share the copyrights. Copyrights can be given away, sold or negotiated as part of a contract. </a:t>
          </a:r>
        </a:p>
      </dsp:txBody>
      <dsp:txXfrm>
        <a:off x="2432663" y="2671230"/>
        <a:ext cx="2025000" cy="1540502"/>
      </dsp:txXfrm>
    </dsp:sp>
    <dsp:sp modelId="{4D015D54-8EFA-4DC7-8A93-4358EF9BB7BC}">
      <dsp:nvSpPr>
        <dsp:cNvPr id="0" name=""/>
        <dsp:cNvSpPr/>
      </dsp:nvSpPr>
      <dsp:spPr>
        <a:xfrm>
          <a:off x="5206913" y="1051230"/>
          <a:ext cx="1235250" cy="1235250"/>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7802-565C-4229-BCAE-1DE2A72959C3}">
      <dsp:nvSpPr>
        <dsp:cNvPr id="0" name=""/>
        <dsp:cNvSpPr/>
      </dsp:nvSpPr>
      <dsp:spPr>
        <a:xfrm>
          <a:off x="5470163" y="1314480"/>
          <a:ext cx="708750" cy="70875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B431F3E-90C5-4E24-8A61-28E03B1CF60D}">
      <dsp:nvSpPr>
        <dsp:cNvPr id="0" name=""/>
        <dsp:cNvSpPr/>
      </dsp:nvSpPr>
      <dsp:spPr>
        <a:xfrm>
          <a:off x="4812038" y="2671230"/>
          <a:ext cx="2025000" cy="1540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a:t>Term of Copyright: The law defines the period that copyright remains in effect. For individual works, the term is for the life of the author plus 70 years. For works for hire, the term lasts for 95 years from the first date of publication. </a:t>
          </a:r>
        </a:p>
      </dsp:txBody>
      <dsp:txXfrm>
        <a:off x="4812038" y="2671230"/>
        <a:ext cx="2025000" cy="1540502"/>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13D03-1E1C-89CF-DDEC-EC771076C3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BC9CA7D-6F67-4735-F574-4A3C9FD09C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1CAC170-F756-22B7-B178-EF9A2885980F}"/>
              </a:ext>
            </a:extLst>
          </p:cNvPr>
          <p:cNvSpPr>
            <a:spLocks noGrp="1"/>
          </p:cNvSpPr>
          <p:nvPr>
            <p:ph type="dt" sz="half" idx="10"/>
          </p:nvPr>
        </p:nvSpPr>
        <p:spPr/>
        <p:txBody>
          <a:bodyPr/>
          <a:lstStyle/>
          <a:p>
            <a:fld id="{182C2765-019C-4770-A38F-0705B0168977}" type="datetimeFigureOut">
              <a:rPr lang="en-US" smtClean="0"/>
              <a:t>4/13/2026</a:t>
            </a:fld>
            <a:endParaRPr lang="en-US"/>
          </a:p>
        </p:txBody>
      </p:sp>
      <p:sp>
        <p:nvSpPr>
          <p:cNvPr id="5" name="Footer Placeholder 4">
            <a:extLst>
              <a:ext uri="{FF2B5EF4-FFF2-40B4-BE49-F238E27FC236}">
                <a16:creationId xmlns:a16="http://schemas.microsoft.com/office/drawing/2014/main" id="{851304BD-59AB-1CC4-8860-30999CF613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28E965-F8DC-AB8A-8C29-733537FAF4CD}"/>
              </a:ext>
            </a:extLst>
          </p:cNvPr>
          <p:cNvSpPr>
            <a:spLocks noGrp="1"/>
          </p:cNvSpPr>
          <p:nvPr>
            <p:ph type="sldNum" sz="quarter" idx="12"/>
          </p:nvPr>
        </p:nvSpPr>
        <p:spPr/>
        <p:txBody>
          <a:bodyPr/>
          <a:lstStyle/>
          <a:p>
            <a:fld id="{A100746C-0507-4581-BE34-0836130E98C9}" type="slidenum">
              <a:rPr lang="en-US" smtClean="0"/>
              <a:t>‹#›</a:t>
            </a:fld>
            <a:endParaRPr lang="en-US"/>
          </a:p>
        </p:txBody>
      </p:sp>
    </p:spTree>
    <p:extLst>
      <p:ext uri="{BB962C8B-B14F-4D97-AF65-F5344CB8AC3E}">
        <p14:creationId xmlns:p14="http://schemas.microsoft.com/office/powerpoint/2010/main" val="3857229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88D58-93B3-D1F1-CB8B-4E6D4F6B11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84C3697-525C-D4A8-B103-E0360AE0C0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0B1EAE-40EE-0226-4040-B65E64967586}"/>
              </a:ext>
            </a:extLst>
          </p:cNvPr>
          <p:cNvSpPr>
            <a:spLocks noGrp="1"/>
          </p:cNvSpPr>
          <p:nvPr>
            <p:ph type="dt" sz="half" idx="10"/>
          </p:nvPr>
        </p:nvSpPr>
        <p:spPr/>
        <p:txBody>
          <a:bodyPr/>
          <a:lstStyle/>
          <a:p>
            <a:fld id="{182C2765-019C-4770-A38F-0705B0168977}" type="datetimeFigureOut">
              <a:rPr lang="en-US" smtClean="0"/>
              <a:t>4/13/2026</a:t>
            </a:fld>
            <a:endParaRPr lang="en-US"/>
          </a:p>
        </p:txBody>
      </p:sp>
      <p:sp>
        <p:nvSpPr>
          <p:cNvPr id="5" name="Footer Placeholder 4">
            <a:extLst>
              <a:ext uri="{FF2B5EF4-FFF2-40B4-BE49-F238E27FC236}">
                <a16:creationId xmlns:a16="http://schemas.microsoft.com/office/drawing/2014/main" id="{E9A4E238-9843-CE7B-072C-DFF420F774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637752-CFB5-4EE4-F9A3-CB0FD2EADFF1}"/>
              </a:ext>
            </a:extLst>
          </p:cNvPr>
          <p:cNvSpPr>
            <a:spLocks noGrp="1"/>
          </p:cNvSpPr>
          <p:nvPr>
            <p:ph type="sldNum" sz="quarter" idx="12"/>
          </p:nvPr>
        </p:nvSpPr>
        <p:spPr/>
        <p:txBody>
          <a:bodyPr/>
          <a:lstStyle/>
          <a:p>
            <a:fld id="{A100746C-0507-4581-BE34-0836130E98C9}" type="slidenum">
              <a:rPr lang="en-US" smtClean="0"/>
              <a:t>‹#›</a:t>
            </a:fld>
            <a:endParaRPr lang="en-US"/>
          </a:p>
        </p:txBody>
      </p:sp>
    </p:spTree>
    <p:extLst>
      <p:ext uri="{BB962C8B-B14F-4D97-AF65-F5344CB8AC3E}">
        <p14:creationId xmlns:p14="http://schemas.microsoft.com/office/powerpoint/2010/main" val="2494052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D4DDB7-4419-F53C-D76F-08BF79E404D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2EE4C1E-C4FC-029E-0F08-E837148A175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980ACA-CB11-A45A-FA5D-4F4065B1F29C}"/>
              </a:ext>
            </a:extLst>
          </p:cNvPr>
          <p:cNvSpPr>
            <a:spLocks noGrp="1"/>
          </p:cNvSpPr>
          <p:nvPr>
            <p:ph type="dt" sz="half" idx="10"/>
          </p:nvPr>
        </p:nvSpPr>
        <p:spPr/>
        <p:txBody>
          <a:bodyPr/>
          <a:lstStyle/>
          <a:p>
            <a:fld id="{182C2765-019C-4770-A38F-0705B0168977}" type="datetimeFigureOut">
              <a:rPr lang="en-US" smtClean="0"/>
              <a:t>4/13/2026</a:t>
            </a:fld>
            <a:endParaRPr lang="en-US"/>
          </a:p>
        </p:txBody>
      </p:sp>
      <p:sp>
        <p:nvSpPr>
          <p:cNvPr id="5" name="Footer Placeholder 4">
            <a:extLst>
              <a:ext uri="{FF2B5EF4-FFF2-40B4-BE49-F238E27FC236}">
                <a16:creationId xmlns:a16="http://schemas.microsoft.com/office/drawing/2014/main" id="{B9267436-9088-27B0-61F4-35C5A62D38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548169-D74D-AFDA-F2C7-3EB6EFE72F74}"/>
              </a:ext>
            </a:extLst>
          </p:cNvPr>
          <p:cNvSpPr>
            <a:spLocks noGrp="1"/>
          </p:cNvSpPr>
          <p:nvPr>
            <p:ph type="sldNum" sz="quarter" idx="12"/>
          </p:nvPr>
        </p:nvSpPr>
        <p:spPr/>
        <p:txBody>
          <a:bodyPr/>
          <a:lstStyle/>
          <a:p>
            <a:fld id="{A100746C-0507-4581-BE34-0836130E98C9}" type="slidenum">
              <a:rPr lang="en-US" smtClean="0"/>
              <a:t>‹#›</a:t>
            </a:fld>
            <a:endParaRPr lang="en-US"/>
          </a:p>
        </p:txBody>
      </p:sp>
    </p:spTree>
    <p:extLst>
      <p:ext uri="{BB962C8B-B14F-4D97-AF65-F5344CB8AC3E}">
        <p14:creationId xmlns:p14="http://schemas.microsoft.com/office/powerpoint/2010/main" val="1631839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2C54B-9DA3-D805-F690-BBD4B3D528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FAC720-97EE-B7DC-9260-DE4DEF3203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E61347-CBB7-9924-8A67-8A4BC572E3A9}"/>
              </a:ext>
            </a:extLst>
          </p:cNvPr>
          <p:cNvSpPr>
            <a:spLocks noGrp="1"/>
          </p:cNvSpPr>
          <p:nvPr>
            <p:ph type="dt" sz="half" idx="10"/>
          </p:nvPr>
        </p:nvSpPr>
        <p:spPr/>
        <p:txBody>
          <a:bodyPr/>
          <a:lstStyle/>
          <a:p>
            <a:fld id="{182C2765-019C-4770-A38F-0705B0168977}" type="datetimeFigureOut">
              <a:rPr lang="en-US" smtClean="0"/>
              <a:t>4/13/2026</a:t>
            </a:fld>
            <a:endParaRPr lang="en-US"/>
          </a:p>
        </p:txBody>
      </p:sp>
      <p:sp>
        <p:nvSpPr>
          <p:cNvPr id="5" name="Footer Placeholder 4">
            <a:extLst>
              <a:ext uri="{FF2B5EF4-FFF2-40B4-BE49-F238E27FC236}">
                <a16:creationId xmlns:a16="http://schemas.microsoft.com/office/drawing/2014/main" id="{00E03435-91F0-8667-B34B-9A886276DE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9F969D-1255-1EFD-8BE3-007FB8A3CE0B}"/>
              </a:ext>
            </a:extLst>
          </p:cNvPr>
          <p:cNvSpPr>
            <a:spLocks noGrp="1"/>
          </p:cNvSpPr>
          <p:nvPr>
            <p:ph type="sldNum" sz="quarter" idx="12"/>
          </p:nvPr>
        </p:nvSpPr>
        <p:spPr/>
        <p:txBody>
          <a:bodyPr/>
          <a:lstStyle/>
          <a:p>
            <a:fld id="{A100746C-0507-4581-BE34-0836130E98C9}" type="slidenum">
              <a:rPr lang="en-US" smtClean="0"/>
              <a:t>‹#›</a:t>
            </a:fld>
            <a:endParaRPr lang="en-US"/>
          </a:p>
        </p:txBody>
      </p:sp>
    </p:spTree>
    <p:extLst>
      <p:ext uri="{BB962C8B-B14F-4D97-AF65-F5344CB8AC3E}">
        <p14:creationId xmlns:p14="http://schemas.microsoft.com/office/powerpoint/2010/main" val="1723687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D88E9-C878-86B7-EA89-62448E545E0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CFDC391-59D5-9171-DCB4-1B5B4BF522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85E89-D627-E29D-2C96-21842D369017}"/>
              </a:ext>
            </a:extLst>
          </p:cNvPr>
          <p:cNvSpPr>
            <a:spLocks noGrp="1"/>
          </p:cNvSpPr>
          <p:nvPr>
            <p:ph type="dt" sz="half" idx="10"/>
          </p:nvPr>
        </p:nvSpPr>
        <p:spPr/>
        <p:txBody>
          <a:bodyPr/>
          <a:lstStyle/>
          <a:p>
            <a:fld id="{182C2765-019C-4770-A38F-0705B0168977}" type="datetimeFigureOut">
              <a:rPr lang="en-US" smtClean="0"/>
              <a:t>4/13/2026</a:t>
            </a:fld>
            <a:endParaRPr lang="en-US"/>
          </a:p>
        </p:txBody>
      </p:sp>
      <p:sp>
        <p:nvSpPr>
          <p:cNvPr id="5" name="Footer Placeholder 4">
            <a:extLst>
              <a:ext uri="{FF2B5EF4-FFF2-40B4-BE49-F238E27FC236}">
                <a16:creationId xmlns:a16="http://schemas.microsoft.com/office/drawing/2014/main" id="{05A0887D-7F29-D54D-5B74-36233277FD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2DAC3E-33A3-D275-3624-629BDF65E20A}"/>
              </a:ext>
            </a:extLst>
          </p:cNvPr>
          <p:cNvSpPr>
            <a:spLocks noGrp="1"/>
          </p:cNvSpPr>
          <p:nvPr>
            <p:ph type="sldNum" sz="quarter" idx="12"/>
          </p:nvPr>
        </p:nvSpPr>
        <p:spPr/>
        <p:txBody>
          <a:bodyPr/>
          <a:lstStyle/>
          <a:p>
            <a:fld id="{A100746C-0507-4581-BE34-0836130E98C9}" type="slidenum">
              <a:rPr lang="en-US" smtClean="0"/>
              <a:t>‹#›</a:t>
            </a:fld>
            <a:endParaRPr lang="en-US"/>
          </a:p>
        </p:txBody>
      </p:sp>
    </p:spTree>
    <p:extLst>
      <p:ext uri="{BB962C8B-B14F-4D97-AF65-F5344CB8AC3E}">
        <p14:creationId xmlns:p14="http://schemas.microsoft.com/office/powerpoint/2010/main" val="4034219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9F0A-5E0C-6A97-B294-011B5AE74F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3FD60AC-A803-57E3-77E5-F7B95A1ABA8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F36C25-3D96-5590-23D6-5877D3FBCF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DFB6802-A6E3-AA84-D804-DB1C45A7BB75}"/>
              </a:ext>
            </a:extLst>
          </p:cNvPr>
          <p:cNvSpPr>
            <a:spLocks noGrp="1"/>
          </p:cNvSpPr>
          <p:nvPr>
            <p:ph type="dt" sz="half" idx="10"/>
          </p:nvPr>
        </p:nvSpPr>
        <p:spPr/>
        <p:txBody>
          <a:bodyPr/>
          <a:lstStyle/>
          <a:p>
            <a:fld id="{182C2765-019C-4770-A38F-0705B0168977}" type="datetimeFigureOut">
              <a:rPr lang="en-US" smtClean="0"/>
              <a:t>4/13/2026</a:t>
            </a:fld>
            <a:endParaRPr lang="en-US"/>
          </a:p>
        </p:txBody>
      </p:sp>
      <p:sp>
        <p:nvSpPr>
          <p:cNvPr id="6" name="Footer Placeholder 5">
            <a:extLst>
              <a:ext uri="{FF2B5EF4-FFF2-40B4-BE49-F238E27FC236}">
                <a16:creationId xmlns:a16="http://schemas.microsoft.com/office/drawing/2014/main" id="{759A3C62-51A2-E536-9B5F-B85A51A74B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7BD779-928B-6CDA-48C2-57202057CFB6}"/>
              </a:ext>
            </a:extLst>
          </p:cNvPr>
          <p:cNvSpPr>
            <a:spLocks noGrp="1"/>
          </p:cNvSpPr>
          <p:nvPr>
            <p:ph type="sldNum" sz="quarter" idx="12"/>
          </p:nvPr>
        </p:nvSpPr>
        <p:spPr/>
        <p:txBody>
          <a:bodyPr/>
          <a:lstStyle/>
          <a:p>
            <a:fld id="{A100746C-0507-4581-BE34-0836130E98C9}" type="slidenum">
              <a:rPr lang="en-US" smtClean="0"/>
              <a:t>‹#›</a:t>
            </a:fld>
            <a:endParaRPr lang="en-US"/>
          </a:p>
        </p:txBody>
      </p:sp>
    </p:spTree>
    <p:extLst>
      <p:ext uri="{BB962C8B-B14F-4D97-AF65-F5344CB8AC3E}">
        <p14:creationId xmlns:p14="http://schemas.microsoft.com/office/powerpoint/2010/main" val="3818904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65299-9BF8-C4B6-770D-2844B8B3757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B87D3C4-A1EF-8755-BFAB-E3B314F4DE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B6E3D9-49AF-EFA2-A4EC-00F21C94D40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E79E71-68EB-F377-5DA2-C31736F017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5EFDD8-686F-267D-7203-4C5F0EBFD9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361347B-28B6-FCA5-6CAA-1EE8ABB115AF}"/>
              </a:ext>
            </a:extLst>
          </p:cNvPr>
          <p:cNvSpPr>
            <a:spLocks noGrp="1"/>
          </p:cNvSpPr>
          <p:nvPr>
            <p:ph type="dt" sz="half" idx="10"/>
          </p:nvPr>
        </p:nvSpPr>
        <p:spPr/>
        <p:txBody>
          <a:bodyPr/>
          <a:lstStyle/>
          <a:p>
            <a:fld id="{182C2765-019C-4770-A38F-0705B0168977}" type="datetimeFigureOut">
              <a:rPr lang="en-US" smtClean="0"/>
              <a:t>4/13/2026</a:t>
            </a:fld>
            <a:endParaRPr lang="en-US"/>
          </a:p>
        </p:txBody>
      </p:sp>
      <p:sp>
        <p:nvSpPr>
          <p:cNvPr id="8" name="Footer Placeholder 7">
            <a:extLst>
              <a:ext uri="{FF2B5EF4-FFF2-40B4-BE49-F238E27FC236}">
                <a16:creationId xmlns:a16="http://schemas.microsoft.com/office/drawing/2014/main" id="{4CC886C0-9964-491A-E84D-3818FDD79C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6403254-D85D-F8A8-0F1D-98A7FB6315E4}"/>
              </a:ext>
            </a:extLst>
          </p:cNvPr>
          <p:cNvSpPr>
            <a:spLocks noGrp="1"/>
          </p:cNvSpPr>
          <p:nvPr>
            <p:ph type="sldNum" sz="quarter" idx="12"/>
          </p:nvPr>
        </p:nvSpPr>
        <p:spPr/>
        <p:txBody>
          <a:bodyPr/>
          <a:lstStyle/>
          <a:p>
            <a:fld id="{A100746C-0507-4581-BE34-0836130E98C9}" type="slidenum">
              <a:rPr lang="en-US" smtClean="0"/>
              <a:t>‹#›</a:t>
            </a:fld>
            <a:endParaRPr lang="en-US"/>
          </a:p>
        </p:txBody>
      </p:sp>
    </p:spTree>
    <p:extLst>
      <p:ext uri="{BB962C8B-B14F-4D97-AF65-F5344CB8AC3E}">
        <p14:creationId xmlns:p14="http://schemas.microsoft.com/office/powerpoint/2010/main" val="3661789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73338-9A77-098D-6CE5-FA123D0DC3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83348D-A2C5-119F-EAF6-65C358281953}"/>
              </a:ext>
            </a:extLst>
          </p:cNvPr>
          <p:cNvSpPr>
            <a:spLocks noGrp="1"/>
          </p:cNvSpPr>
          <p:nvPr>
            <p:ph type="dt" sz="half" idx="10"/>
          </p:nvPr>
        </p:nvSpPr>
        <p:spPr/>
        <p:txBody>
          <a:bodyPr/>
          <a:lstStyle/>
          <a:p>
            <a:fld id="{182C2765-019C-4770-A38F-0705B0168977}" type="datetimeFigureOut">
              <a:rPr lang="en-US" smtClean="0"/>
              <a:t>4/13/2026</a:t>
            </a:fld>
            <a:endParaRPr lang="en-US"/>
          </a:p>
        </p:txBody>
      </p:sp>
      <p:sp>
        <p:nvSpPr>
          <p:cNvPr id="4" name="Footer Placeholder 3">
            <a:extLst>
              <a:ext uri="{FF2B5EF4-FFF2-40B4-BE49-F238E27FC236}">
                <a16:creationId xmlns:a16="http://schemas.microsoft.com/office/drawing/2014/main" id="{96120611-5F34-60DF-AF65-DCF68C5FBE9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0E01A6-D7D7-1D89-27CF-9505E8AE5C72}"/>
              </a:ext>
            </a:extLst>
          </p:cNvPr>
          <p:cNvSpPr>
            <a:spLocks noGrp="1"/>
          </p:cNvSpPr>
          <p:nvPr>
            <p:ph type="sldNum" sz="quarter" idx="12"/>
          </p:nvPr>
        </p:nvSpPr>
        <p:spPr/>
        <p:txBody>
          <a:bodyPr/>
          <a:lstStyle/>
          <a:p>
            <a:fld id="{A100746C-0507-4581-BE34-0836130E98C9}" type="slidenum">
              <a:rPr lang="en-US" smtClean="0"/>
              <a:t>‹#›</a:t>
            </a:fld>
            <a:endParaRPr lang="en-US"/>
          </a:p>
        </p:txBody>
      </p:sp>
    </p:spTree>
    <p:extLst>
      <p:ext uri="{BB962C8B-B14F-4D97-AF65-F5344CB8AC3E}">
        <p14:creationId xmlns:p14="http://schemas.microsoft.com/office/powerpoint/2010/main" val="52907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4C4CD7-F768-76FD-28A5-6EC3C8C791CC}"/>
              </a:ext>
            </a:extLst>
          </p:cNvPr>
          <p:cNvSpPr>
            <a:spLocks noGrp="1"/>
          </p:cNvSpPr>
          <p:nvPr>
            <p:ph type="dt" sz="half" idx="10"/>
          </p:nvPr>
        </p:nvSpPr>
        <p:spPr/>
        <p:txBody>
          <a:bodyPr/>
          <a:lstStyle/>
          <a:p>
            <a:fld id="{182C2765-019C-4770-A38F-0705B0168977}" type="datetimeFigureOut">
              <a:rPr lang="en-US" smtClean="0"/>
              <a:t>4/13/2026</a:t>
            </a:fld>
            <a:endParaRPr lang="en-US"/>
          </a:p>
        </p:txBody>
      </p:sp>
      <p:sp>
        <p:nvSpPr>
          <p:cNvPr id="3" name="Footer Placeholder 2">
            <a:extLst>
              <a:ext uri="{FF2B5EF4-FFF2-40B4-BE49-F238E27FC236}">
                <a16:creationId xmlns:a16="http://schemas.microsoft.com/office/drawing/2014/main" id="{7364E801-D79B-9D32-0D85-4D50FF4FA6C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DCF19EE-F6AA-5A7B-75C2-5522FF569BE6}"/>
              </a:ext>
            </a:extLst>
          </p:cNvPr>
          <p:cNvSpPr>
            <a:spLocks noGrp="1"/>
          </p:cNvSpPr>
          <p:nvPr>
            <p:ph type="sldNum" sz="quarter" idx="12"/>
          </p:nvPr>
        </p:nvSpPr>
        <p:spPr/>
        <p:txBody>
          <a:bodyPr/>
          <a:lstStyle/>
          <a:p>
            <a:fld id="{A100746C-0507-4581-BE34-0836130E98C9}" type="slidenum">
              <a:rPr lang="en-US" smtClean="0"/>
              <a:t>‹#›</a:t>
            </a:fld>
            <a:endParaRPr lang="en-US"/>
          </a:p>
        </p:txBody>
      </p:sp>
    </p:spTree>
    <p:extLst>
      <p:ext uri="{BB962C8B-B14F-4D97-AF65-F5344CB8AC3E}">
        <p14:creationId xmlns:p14="http://schemas.microsoft.com/office/powerpoint/2010/main" val="2740694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39418-19D0-9055-5F80-A5778F58C7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4DD281-550A-D796-3CA4-4E9A49DB81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62FB85D-20B1-E7C8-6415-A304CDD7D1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47B03C-9328-F0E0-A3CD-08BE3B7D6DF4}"/>
              </a:ext>
            </a:extLst>
          </p:cNvPr>
          <p:cNvSpPr>
            <a:spLocks noGrp="1"/>
          </p:cNvSpPr>
          <p:nvPr>
            <p:ph type="dt" sz="half" idx="10"/>
          </p:nvPr>
        </p:nvSpPr>
        <p:spPr/>
        <p:txBody>
          <a:bodyPr/>
          <a:lstStyle/>
          <a:p>
            <a:fld id="{182C2765-019C-4770-A38F-0705B0168977}" type="datetimeFigureOut">
              <a:rPr lang="en-US" smtClean="0"/>
              <a:t>4/13/2026</a:t>
            </a:fld>
            <a:endParaRPr lang="en-US"/>
          </a:p>
        </p:txBody>
      </p:sp>
      <p:sp>
        <p:nvSpPr>
          <p:cNvPr id="6" name="Footer Placeholder 5">
            <a:extLst>
              <a:ext uri="{FF2B5EF4-FFF2-40B4-BE49-F238E27FC236}">
                <a16:creationId xmlns:a16="http://schemas.microsoft.com/office/drawing/2014/main" id="{DED1FDD7-0CA1-BDE5-1850-55FDD6A65D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966FF0-AAC7-289B-E06F-DD948652C326}"/>
              </a:ext>
            </a:extLst>
          </p:cNvPr>
          <p:cNvSpPr>
            <a:spLocks noGrp="1"/>
          </p:cNvSpPr>
          <p:nvPr>
            <p:ph type="sldNum" sz="quarter" idx="12"/>
          </p:nvPr>
        </p:nvSpPr>
        <p:spPr/>
        <p:txBody>
          <a:bodyPr/>
          <a:lstStyle/>
          <a:p>
            <a:fld id="{A100746C-0507-4581-BE34-0836130E98C9}" type="slidenum">
              <a:rPr lang="en-US" smtClean="0"/>
              <a:t>‹#›</a:t>
            </a:fld>
            <a:endParaRPr lang="en-US"/>
          </a:p>
        </p:txBody>
      </p:sp>
    </p:spTree>
    <p:extLst>
      <p:ext uri="{BB962C8B-B14F-4D97-AF65-F5344CB8AC3E}">
        <p14:creationId xmlns:p14="http://schemas.microsoft.com/office/powerpoint/2010/main" val="4212001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D2D3-6DF5-72A7-3453-FF4780CED9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D05F85-EAE0-C695-4DC4-76EA5A97C1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9AE3ACC-0B52-93E1-4CFB-2B141FAA72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714169-571F-452C-2B58-FFF75595F74D}"/>
              </a:ext>
            </a:extLst>
          </p:cNvPr>
          <p:cNvSpPr>
            <a:spLocks noGrp="1"/>
          </p:cNvSpPr>
          <p:nvPr>
            <p:ph type="dt" sz="half" idx="10"/>
          </p:nvPr>
        </p:nvSpPr>
        <p:spPr/>
        <p:txBody>
          <a:bodyPr/>
          <a:lstStyle/>
          <a:p>
            <a:fld id="{182C2765-019C-4770-A38F-0705B0168977}" type="datetimeFigureOut">
              <a:rPr lang="en-US" smtClean="0"/>
              <a:t>4/13/2026</a:t>
            </a:fld>
            <a:endParaRPr lang="en-US"/>
          </a:p>
        </p:txBody>
      </p:sp>
      <p:sp>
        <p:nvSpPr>
          <p:cNvPr id="6" name="Footer Placeholder 5">
            <a:extLst>
              <a:ext uri="{FF2B5EF4-FFF2-40B4-BE49-F238E27FC236}">
                <a16:creationId xmlns:a16="http://schemas.microsoft.com/office/drawing/2014/main" id="{8A3EF53C-7934-29E1-DBC7-A73EECD570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84E301-4446-BDB4-5163-E9426FD9FF1F}"/>
              </a:ext>
            </a:extLst>
          </p:cNvPr>
          <p:cNvSpPr>
            <a:spLocks noGrp="1"/>
          </p:cNvSpPr>
          <p:nvPr>
            <p:ph type="sldNum" sz="quarter" idx="12"/>
          </p:nvPr>
        </p:nvSpPr>
        <p:spPr/>
        <p:txBody>
          <a:bodyPr/>
          <a:lstStyle/>
          <a:p>
            <a:fld id="{A100746C-0507-4581-BE34-0836130E98C9}" type="slidenum">
              <a:rPr lang="en-US" smtClean="0"/>
              <a:t>‹#›</a:t>
            </a:fld>
            <a:endParaRPr lang="en-US"/>
          </a:p>
        </p:txBody>
      </p:sp>
    </p:spTree>
    <p:extLst>
      <p:ext uri="{BB962C8B-B14F-4D97-AF65-F5344CB8AC3E}">
        <p14:creationId xmlns:p14="http://schemas.microsoft.com/office/powerpoint/2010/main" val="49155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C6FADE-3C0F-AB10-48C8-680DF822CC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3CF2901-E23B-9E73-A574-4393387002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8B3F8A-8D21-0726-7E59-059261C267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2C2765-019C-4770-A38F-0705B0168977}" type="datetimeFigureOut">
              <a:rPr lang="en-US" smtClean="0"/>
              <a:t>4/13/2026</a:t>
            </a:fld>
            <a:endParaRPr lang="en-US"/>
          </a:p>
        </p:txBody>
      </p:sp>
      <p:sp>
        <p:nvSpPr>
          <p:cNvPr id="5" name="Footer Placeholder 4">
            <a:extLst>
              <a:ext uri="{FF2B5EF4-FFF2-40B4-BE49-F238E27FC236}">
                <a16:creationId xmlns:a16="http://schemas.microsoft.com/office/drawing/2014/main" id="{BF0541ED-EAEB-1A9B-CCF8-7C97DC0F4B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D9336E4-9D92-62EB-FA06-8561D353DF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00746C-0507-4581-BE34-0836130E98C9}" type="slidenum">
              <a:rPr lang="en-US" smtClean="0"/>
              <a:t>‹#›</a:t>
            </a:fld>
            <a:endParaRPr lang="en-US"/>
          </a:p>
        </p:txBody>
      </p:sp>
    </p:spTree>
    <p:extLst>
      <p:ext uri="{BB962C8B-B14F-4D97-AF65-F5344CB8AC3E}">
        <p14:creationId xmlns:p14="http://schemas.microsoft.com/office/powerpoint/2010/main" val="2621439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aok.lib.umbc.edu/informationliteracy/copyright.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 name="Rectangle 6">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Triangle 8">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2AE144-2BAA-6EDB-DCCA-7BD33A74BEE6}"/>
              </a:ext>
            </a:extLst>
          </p:cNvPr>
          <p:cNvSpPr>
            <a:spLocks noGrp="1"/>
          </p:cNvSpPr>
          <p:nvPr>
            <p:ph type="ctrTitle"/>
          </p:nvPr>
        </p:nvSpPr>
        <p:spPr>
          <a:xfrm>
            <a:off x="1285241" y="1008993"/>
            <a:ext cx="9231410" cy="3542045"/>
          </a:xfrm>
        </p:spPr>
        <p:txBody>
          <a:bodyPr anchor="b">
            <a:normAutofit/>
          </a:bodyPr>
          <a:lstStyle/>
          <a:p>
            <a:pPr algn="l"/>
            <a:r>
              <a:rPr lang="en-US" sz="5500" dirty="0"/>
              <a:t>Everything You Didn’t Know You Wanted to Know About: Intellectual Property, Copyright, Fair Use, and Plagiarism</a:t>
            </a:r>
          </a:p>
        </p:txBody>
      </p:sp>
    </p:spTree>
    <p:extLst>
      <p:ext uri="{BB962C8B-B14F-4D97-AF65-F5344CB8AC3E}">
        <p14:creationId xmlns:p14="http://schemas.microsoft.com/office/powerpoint/2010/main" val="4248541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06900" y="1188637"/>
            <a:ext cx="3152097" cy="4480726"/>
          </a:xfrm>
        </p:spPr>
        <p:txBody>
          <a:bodyPr>
            <a:normAutofit/>
          </a:bodyPr>
          <a:lstStyle/>
          <a:p>
            <a:pPr algn="r"/>
            <a:r>
              <a:rPr lang="en-US" sz="4600" b="1"/>
              <a:t>What exactly is intellectual property, copyright and fair use?</a:t>
            </a:r>
          </a:p>
        </p:txBody>
      </p:sp>
      <p:sp>
        <p:nvSpPr>
          <p:cNvPr id="11"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0232" y="623275"/>
            <a:ext cx="6896595"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145531" y="1714979"/>
            <a:ext cx="4859775" cy="3428042"/>
          </a:xfrm>
        </p:spPr>
        <p:txBody>
          <a:bodyPr anchor="ctr">
            <a:normAutofit/>
          </a:bodyPr>
          <a:lstStyle/>
          <a:p>
            <a:r>
              <a:rPr lang="en-US" sz="1500" dirty="0"/>
              <a:t>Intellectual Property: The intangible value we place on original, creative work: the ideas and concepts, and the physical things that represent that effort. Inventions, songs, paintings, formulas, designs, and the models, recordings, products etc. that result from or represent the creative effort. </a:t>
            </a:r>
          </a:p>
          <a:p>
            <a:pPr marL="0" indent="0">
              <a:buNone/>
            </a:pPr>
            <a:endParaRPr lang="en-US" sz="1500" dirty="0"/>
          </a:p>
          <a:p>
            <a:r>
              <a:rPr lang="en-US" sz="1500" dirty="0"/>
              <a:t> Copyright: The property rights assigned by law to protect intellectual property. </a:t>
            </a:r>
          </a:p>
          <a:p>
            <a:endParaRPr lang="en-US" sz="1500" dirty="0"/>
          </a:p>
          <a:p>
            <a:pPr marL="0" indent="0">
              <a:buNone/>
            </a:pPr>
            <a:r>
              <a:rPr lang="en-US" sz="1500" dirty="0"/>
              <a:t>Taken from David McDonald’s Intellectual Property, Copyright and Fair Use: What Students Should Know http://aok.lib.umbc.edu/informationliteracy/copyright.pdf</a:t>
            </a:r>
          </a:p>
        </p:txBody>
      </p:sp>
    </p:spTree>
    <p:extLst>
      <p:ext uri="{BB962C8B-B14F-4D97-AF65-F5344CB8AC3E}">
        <p14:creationId xmlns:p14="http://schemas.microsoft.com/office/powerpoint/2010/main" val="2875781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6C4200A0-D623-7CCC-DCCD-FA5A75C72D40}"/>
              </a:ext>
            </a:extLst>
          </p:cNvPr>
          <p:cNvSpPr txBox="1">
            <a:spLocks noGrp="1"/>
          </p:cNvSpPr>
          <p:nvPr>
            <p:ph type="title" idx="4294967295"/>
          </p:nvPr>
        </p:nvSpPr>
        <p:spPr>
          <a:xfrm>
            <a:off x="1075767" y="1188637"/>
            <a:ext cx="2988234" cy="44807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r" defTabSz="914400" rtl="0" eaLnBrk="1" fontAlgn="auto" latinLnBrk="0" hangingPunct="1">
              <a:lnSpc>
                <a:spcPct val="90000"/>
              </a:lnSpc>
              <a:spcBef>
                <a:spcPct val="0"/>
              </a:spcBef>
              <a:spcAft>
                <a:spcPts val="600"/>
              </a:spcAft>
              <a:buClrTx/>
              <a:buSzTx/>
              <a:buFontTx/>
              <a:buNone/>
              <a:tabLst/>
              <a:defRPr/>
            </a:pPr>
            <a:r>
              <a:rPr kumimoji="0" lang="en-US" sz="4000" b="0" i="0" u="none" strike="noStrike" kern="1200" cap="none" spc="0" normalizeH="0" baseline="0" noProof="0" dirty="0">
                <a:ln>
                  <a:noFill/>
                </a:ln>
                <a:solidFill>
                  <a:schemeClr val="tx1"/>
                </a:solidFill>
                <a:effectLst/>
                <a:uLnTx/>
                <a:uFillTx/>
                <a:latin typeface="+mj-lt"/>
                <a:ea typeface="+mj-ea"/>
                <a:cs typeface="+mj-cs"/>
              </a:rPr>
              <a:t>What Can Be Copyrighted? </a:t>
            </a:r>
          </a:p>
        </p:txBody>
      </p:sp>
      <p:cxnSp>
        <p:nvCxnSpPr>
          <p:cNvPr id="15" name="Straight Connector 14">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5255260" y="1648870"/>
            <a:ext cx="4702848" cy="3560260"/>
          </a:xfrm>
        </p:spPr>
        <p:txBody>
          <a:bodyPr vert="horz" lIns="91440" tIns="45720" rIns="91440" bIns="45720" rtlCol="0" anchor="ctr">
            <a:normAutofit/>
          </a:bodyPr>
          <a:lstStyle/>
          <a:p>
            <a:pPr marL="0"/>
            <a:r>
              <a:rPr lang="en-US" sz="1500" dirty="0"/>
              <a:t>Fiction or non-fiction writings, photographs, drawings, models, designs, software, formulas, performances and recordings of dramatic or musical works - nearly any work of intellectual expression; as long as three conditions are met: 1.) It is original, 2.) It includes a degree of creativity, and 3.) It is in a fixed format. Facts, data and other non-creative expression cannot be copyrighted- but the ‘expression’ of those facts, in a chart or graph for example, may be. </a:t>
            </a:r>
          </a:p>
          <a:p>
            <a:pPr marL="0" lvl="0"/>
            <a:endParaRPr lang="en-US" sz="1500" dirty="0"/>
          </a:p>
          <a:p>
            <a:pPr marL="0" lvl="0"/>
            <a:r>
              <a:rPr lang="en-US" sz="1500" dirty="0"/>
              <a:t>Taken from David McDonald’s Intellectual Property, Copyright and Fair Use: What Students Should Know http://aok.lib.umbc.edu/informationliteracy/copyright.pdf</a:t>
            </a:r>
          </a:p>
          <a:p>
            <a:pPr marL="0"/>
            <a:endParaRPr lang="en-US" sz="1500" dirty="0"/>
          </a:p>
        </p:txBody>
      </p:sp>
    </p:spTree>
    <p:extLst>
      <p:ext uri="{BB962C8B-B14F-4D97-AF65-F5344CB8AC3E}">
        <p14:creationId xmlns:p14="http://schemas.microsoft.com/office/powerpoint/2010/main" val="2008833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0266FC6-F83B-089A-DA67-774D257B97BD}"/>
              </a:ext>
              <a:ext uri="{C183D7F6-B498-43B3-948B-1728B52AA6E4}">
                <adec:decorative xmlns:adec="http://schemas.microsoft.com/office/drawing/2017/decorative" val="0"/>
              </a:ext>
            </a:extLst>
          </p:cNvPr>
          <p:cNvSpPr txBox="1"/>
          <p:nvPr/>
        </p:nvSpPr>
        <p:spPr>
          <a:xfrm>
            <a:off x="2753687" y="5607194"/>
            <a:ext cx="6094602" cy="523220"/>
          </a:xfrm>
          <a:prstGeom prst="rect">
            <a:avLst/>
          </a:prstGeom>
          <a:noFill/>
        </p:spPr>
        <p:txBody>
          <a:bodyPr wrap="square">
            <a:spAutoFit/>
          </a:bodyPr>
          <a:lstStyle/>
          <a:p>
            <a:r>
              <a:rPr lang="en-US" sz="1400" dirty="0"/>
              <a:t>Taken from David McDonald’s Intellectual Property, Copyright and Fair Use: What Students Should Know http://aok.lib.umbc.edu/informationliteracy/copyright.pdf</a:t>
            </a:r>
          </a:p>
        </p:txBody>
      </p:sp>
      <p:graphicFrame>
        <p:nvGraphicFramePr>
          <p:cNvPr id="5" name="Content Placeholder 2" descr="This image contains the following text:&#10;&#10;Infringement: an infrigement is any action, deliberate or unknowing, that violates the rights protected by copyright, without permission of the owner.&#10;&#10;Who owns the rights? Typically, the author or creator alone owns the copyright. If there are multiple authors they share the copyrights. Copyrights can be given away, sold or negotiated as part of a contract.&#10;&#10;Term of copyright: The law defines the period that copyright remains in effect. For individual works, the term is for the life of the author plus 70 years. For works for hire, the term lasts for 95 years from the first date of publication.">
            <a:extLst>
              <a:ext uri="{FF2B5EF4-FFF2-40B4-BE49-F238E27FC236}">
                <a16:creationId xmlns:a16="http://schemas.microsoft.com/office/drawing/2014/main" id="{92A65FF4-D49D-7535-1449-B8E3A58C71C1}"/>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1317841371"/>
              </p:ext>
            </p:extLst>
          </p:nvPr>
        </p:nvGraphicFramePr>
        <p:xfrm>
          <a:off x="2547986" y="344231"/>
          <a:ext cx="6890327" cy="5262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a:extLst>
              <a:ext uri="{FF2B5EF4-FFF2-40B4-BE49-F238E27FC236}">
                <a16:creationId xmlns:a16="http://schemas.microsoft.com/office/drawing/2014/main" id="{1D9DDF69-A352-AF26-C357-DE7550116434}"/>
              </a:ext>
              <a:ext uri="{C183D7F6-B498-43B3-948B-1728B52AA6E4}">
                <adec:decorative xmlns:adec="http://schemas.microsoft.com/office/drawing/2017/decorative" val="0"/>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Infringement, Rights, and Term of Copyright</a:t>
            </a:r>
          </a:p>
        </p:txBody>
      </p:sp>
    </p:spTree>
    <p:extLst>
      <p:ext uri="{BB962C8B-B14F-4D97-AF65-F5344CB8AC3E}">
        <p14:creationId xmlns:p14="http://schemas.microsoft.com/office/powerpoint/2010/main" val="3392720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9">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06900" y="1188637"/>
            <a:ext cx="3141430" cy="4480726"/>
          </a:xfrm>
        </p:spPr>
        <p:txBody>
          <a:bodyPr>
            <a:normAutofit/>
          </a:bodyPr>
          <a:lstStyle/>
          <a:p>
            <a:pPr algn="r"/>
            <a:r>
              <a:rPr lang="en-US" sz="6600" b="1" dirty="0"/>
              <a:t>Fair Use, the Fair Use Test</a:t>
            </a:r>
          </a:p>
        </p:txBody>
      </p:sp>
      <p:cxnSp>
        <p:nvCxnSpPr>
          <p:cNvPr id="16" name="Straight Connector 15">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5138928" y="1338729"/>
            <a:ext cx="4795584" cy="4180542"/>
          </a:xfrm>
        </p:spPr>
        <p:txBody>
          <a:bodyPr anchor="ctr">
            <a:normAutofit/>
          </a:bodyPr>
          <a:lstStyle/>
          <a:p>
            <a:pPr marL="0" indent="0">
              <a:buNone/>
            </a:pPr>
            <a:r>
              <a:rPr lang="en-US" sz="1300" dirty="0"/>
              <a:t>Fair Use is a principle in Copyright Law that provides us with </a:t>
            </a:r>
          </a:p>
          <a:p>
            <a:pPr marL="0" indent="0">
              <a:buNone/>
            </a:pPr>
            <a:r>
              <a:rPr lang="en-US" sz="1300" dirty="0"/>
              <a:t>a limited ability to use copyrighted material without getting permission for limited purposes: </a:t>
            </a:r>
            <a:r>
              <a:rPr lang="en-US" sz="1300" b="1" dirty="0"/>
              <a:t>personal use, non-profit uses, education, criticism or commentary, news reporting and parody</a:t>
            </a:r>
            <a:r>
              <a:rPr lang="en-US" sz="1300" dirty="0"/>
              <a:t>. There are no hard rules to determine if an intended use is a Fair Use, but there are </a:t>
            </a:r>
          </a:p>
          <a:p>
            <a:pPr marL="0" indent="0">
              <a:buNone/>
            </a:pPr>
            <a:r>
              <a:rPr lang="en-US" sz="1300" dirty="0"/>
              <a:t>‘test criteria’ to help in making the decision:</a:t>
            </a:r>
          </a:p>
          <a:p>
            <a:pPr marL="0" indent="0">
              <a:buNone/>
            </a:pPr>
            <a:r>
              <a:rPr lang="en-US" sz="1300" dirty="0"/>
              <a:t> 1. What is the purpose and character of the intended use? </a:t>
            </a:r>
          </a:p>
          <a:p>
            <a:pPr marL="0" indent="0">
              <a:buNone/>
            </a:pPr>
            <a:r>
              <a:rPr lang="en-US" sz="1300" dirty="0"/>
              <a:t> 2. What is the nature of the copyrighted work? </a:t>
            </a:r>
          </a:p>
          <a:p>
            <a:pPr marL="0" indent="0">
              <a:buNone/>
            </a:pPr>
            <a:r>
              <a:rPr lang="en-US" sz="1300" dirty="0"/>
              <a:t> 3. How much of the work will be used? And how important is that part?</a:t>
            </a:r>
          </a:p>
          <a:p>
            <a:pPr marL="0" indent="0">
              <a:buNone/>
            </a:pPr>
            <a:r>
              <a:rPr lang="en-US" sz="1300" dirty="0"/>
              <a:t> 4. How would widespread use of this work impact its market value? </a:t>
            </a:r>
          </a:p>
          <a:p>
            <a:pPr marL="0" indent="0">
              <a:buNone/>
            </a:pPr>
            <a:endParaRPr lang="en-US" sz="1300" dirty="0"/>
          </a:p>
          <a:p>
            <a:pPr marL="0" lvl="0" indent="0">
              <a:buNone/>
            </a:pPr>
            <a:r>
              <a:rPr lang="en-US" sz="1300" dirty="0"/>
              <a:t>Taken from David McDonald’s Intellectual Property, Copyright and Fair Use: What Students Should Know http://aok.lib.umbc.edu/informationliteracy/copyright.pdf</a:t>
            </a:r>
          </a:p>
          <a:p>
            <a:pPr marL="0" indent="0">
              <a:buNone/>
            </a:pPr>
            <a:endParaRPr lang="en-US" sz="1300" dirty="0"/>
          </a:p>
        </p:txBody>
      </p:sp>
    </p:spTree>
    <p:extLst>
      <p:ext uri="{BB962C8B-B14F-4D97-AF65-F5344CB8AC3E}">
        <p14:creationId xmlns:p14="http://schemas.microsoft.com/office/powerpoint/2010/main" val="4149660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75767" y="1188637"/>
            <a:ext cx="2988234" cy="4480726"/>
          </a:xfrm>
        </p:spPr>
        <p:txBody>
          <a:bodyPr>
            <a:normAutofit/>
          </a:bodyPr>
          <a:lstStyle/>
          <a:p>
            <a:pPr algn="r"/>
            <a:r>
              <a:rPr lang="en-US" sz="4600" b="1"/>
              <a:t>Educational Use</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5255260" y="1648870"/>
            <a:ext cx="4702848" cy="3560260"/>
          </a:xfrm>
        </p:spPr>
        <p:txBody>
          <a:bodyPr anchor="ctr">
            <a:normAutofit/>
          </a:bodyPr>
          <a:lstStyle/>
          <a:p>
            <a:pPr marL="0" indent="0">
              <a:buNone/>
            </a:pPr>
            <a:r>
              <a:rPr lang="en-US" sz="1300" dirty="0"/>
              <a:t>When we come to the K- 16 and higher education settings, faculty and students are granted under copyright law, some additional rights to use copyrighted material, without getting permission from the copyright owners. The generic term </a:t>
            </a:r>
            <a:r>
              <a:rPr lang="en-US" sz="1300" b="1" dirty="0"/>
              <a:t>Educational Fair Use </a:t>
            </a:r>
            <a:r>
              <a:rPr lang="en-US" sz="1300" dirty="0"/>
              <a:t>refers to the rights instructors have to </a:t>
            </a:r>
            <a:r>
              <a:rPr lang="en-US" sz="1300" b="1" dirty="0"/>
              <a:t>copy articles, display photos or artwork, films, etc., for classroom use </a:t>
            </a:r>
            <a:r>
              <a:rPr lang="en-US" sz="1300" dirty="0"/>
              <a:t>without seeking permission from the copyright owner. Fair Use also </a:t>
            </a:r>
            <a:r>
              <a:rPr lang="en-US" sz="1300" b="1" dirty="0"/>
              <a:t>permits use of copyrighted material in multimedia, web sites, online courses and other instructional products </a:t>
            </a:r>
            <a:r>
              <a:rPr lang="en-US" sz="1300" dirty="0"/>
              <a:t>under certain conditions and limitations. </a:t>
            </a:r>
            <a:r>
              <a:rPr lang="en-US" sz="1300" b="1" dirty="0"/>
              <a:t>Students</a:t>
            </a:r>
            <a:r>
              <a:rPr lang="en-US" sz="1300" dirty="0"/>
              <a:t> also enjoy some similar rights when </a:t>
            </a:r>
            <a:r>
              <a:rPr lang="en-US" sz="1300" b="1" dirty="0"/>
              <a:t>completing course assignments and assembling portfolios</a:t>
            </a:r>
            <a:r>
              <a:rPr lang="en-US" sz="1300" dirty="0"/>
              <a:t>. These rights are limited to </a:t>
            </a:r>
            <a:r>
              <a:rPr lang="en-US" sz="1300" b="1" dirty="0"/>
              <a:t>non-profit educational purposes</a:t>
            </a:r>
            <a:r>
              <a:rPr lang="en-US" sz="1300" dirty="0"/>
              <a:t>. Those types of uses may not be continued outside the academic environment, except for portfolio purposes. </a:t>
            </a:r>
          </a:p>
          <a:p>
            <a:pPr marL="0" indent="0">
              <a:buNone/>
            </a:pPr>
            <a:endParaRPr lang="en-US" sz="1300" dirty="0"/>
          </a:p>
          <a:p>
            <a:pPr marL="0" lvl="0" indent="0">
              <a:buNone/>
            </a:pPr>
            <a:r>
              <a:rPr lang="en-US" sz="1300" dirty="0"/>
              <a:t>Taken from David McDonald’s Intellectual Property, Copyright and Fair Use: What Students Should Know http://aok.lib.umbc.edu/informationliteracy/copyright.pdf</a:t>
            </a:r>
          </a:p>
          <a:p>
            <a:pPr marL="0" indent="0">
              <a:buNone/>
            </a:pPr>
            <a:endParaRPr lang="en-US" sz="1300" dirty="0"/>
          </a:p>
        </p:txBody>
      </p:sp>
    </p:spTree>
    <p:extLst>
      <p:ext uri="{BB962C8B-B14F-4D97-AF65-F5344CB8AC3E}">
        <p14:creationId xmlns:p14="http://schemas.microsoft.com/office/powerpoint/2010/main" val="611183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9">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06900" y="1188637"/>
            <a:ext cx="3141430" cy="4480726"/>
          </a:xfrm>
        </p:spPr>
        <p:txBody>
          <a:bodyPr>
            <a:normAutofit/>
          </a:bodyPr>
          <a:lstStyle/>
          <a:p>
            <a:pPr algn="r"/>
            <a:r>
              <a:rPr lang="en-US" sz="5100" b="1"/>
              <a:t>What exactly is plagiarism?</a:t>
            </a:r>
          </a:p>
        </p:txBody>
      </p:sp>
      <p:cxnSp>
        <p:nvCxnSpPr>
          <p:cNvPr id="16" name="Straight Connector 15">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5138928" y="1338729"/>
            <a:ext cx="4795584" cy="4180542"/>
          </a:xfrm>
        </p:spPr>
        <p:txBody>
          <a:bodyPr anchor="ctr">
            <a:normAutofit/>
          </a:bodyPr>
          <a:lstStyle/>
          <a:p>
            <a:pPr marL="0" indent="0">
              <a:buNone/>
            </a:pPr>
            <a:r>
              <a:rPr lang="en-US" sz="1100" dirty="0"/>
              <a:t>At Great Bay Community College, students are expected to produce original work and use proper methods of citation when completing assignments in all academic areas. Work that is not properly cited or that is presented as the student's own when it is not, is considered plagiarism.</a:t>
            </a:r>
          </a:p>
          <a:p>
            <a:pPr marL="0" indent="0">
              <a:buNone/>
            </a:pPr>
            <a:endParaRPr lang="en-US" sz="1100" dirty="0"/>
          </a:p>
          <a:p>
            <a:pPr marL="914400" lvl="2" indent="0">
              <a:buNone/>
            </a:pPr>
            <a:r>
              <a:rPr lang="en-US" sz="1100" dirty="0"/>
              <a:t>Plagiarism: the intentional or unintentional failure to immediately, accurately, and completely cite and document the source of any language, ideas, summaries, hypotheses, conclusions, interpretations, speculations, graphs, charts, pictures etc. or other material not entirely your own. This includes failure to cite work of your own that you have used previously.</a:t>
            </a:r>
          </a:p>
          <a:p>
            <a:pPr marL="914400" lvl="2" indent="0">
              <a:buNone/>
            </a:pPr>
            <a:endParaRPr lang="en-US" sz="1100" dirty="0"/>
          </a:p>
          <a:p>
            <a:pPr marL="914400" lvl="2" indent="0">
              <a:buNone/>
            </a:pPr>
            <a:endParaRPr lang="en-US" sz="1100" dirty="0"/>
          </a:p>
          <a:p>
            <a:pPr marL="914400" lvl="2" indent="0">
              <a:buNone/>
            </a:pPr>
            <a:endParaRPr lang="en-US" sz="1100" dirty="0"/>
          </a:p>
          <a:p>
            <a:pPr marL="914400" lvl="2" indent="0">
              <a:buNone/>
            </a:pPr>
            <a:endParaRPr lang="en-US" sz="1100" dirty="0"/>
          </a:p>
          <a:p>
            <a:pPr marL="0" indent="0">
              <a:buNone/>
            </a:pPr>
            <a:endParaRPr lang="en-US" sz="1100" dirty="0"/>
          </a:p>
          <a:p>
            <a:pPr marL="0" indent="0">
              <a:buNone/>
            </a:pPr>
            <a:r>
              <a:rPr lang="en-US" sz="1100" dirty="0"/>
              <a:t>Adapted from the English Department Policy on Plagiarism at Great Bay Community College</a:t>
            </a:r>
          </a:p>
        </p:txBody>
      </p:sp>
    </p:spTree>
    <p:extLst>
      <p:ext uri="{BB962C8B-B14F-4D97-AF65-F5344CB8AC3E}">
        <p14:creationId xmlns:p14="http://schemas.microsoft.com/office/powerpoint/2010/main" val="3064378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t>Sources</a:t>
            </a:r>
            <a:endParaRPr lang="en-US" b="1" dirty="0"/>
          </a:p>
        </p:txBody>
      </p:sp>
      <p:sp>
        <p:nvSpPr>
          <p:cNvPr id="3" name="Content Placeholder 2"/>
          <p:cNvSpPr>
            <a:spLocks noGrp="1"/>
          </p:cNvSpPr>
          <p:nvPr>
            <p:ph idx="1"/>
          </p:nvPr>
        </p:nvSpPr>
        <p:spPr>
          <a:xfrm>
            <a:off x="160776" y="1852519"/>
            <a:ext cx="12031223" cy="4351338"/>
          </a:xfrm>
        </p:spPr>
        <p:txBody>
          <a:bodyPr>
            <a:normAutofit fontScale="77500" lnSpcReduction="20000"/>
          </a:bodyPr>
          <a:lstStyle/>
          <a:p>
            <a:pPr marL="0" indent="-457200">
              <a:buNone/>
            </a:pPr>
            <a:endParaRPr lang="en-US" dirty="0">
              <a:solidFill>
                <a:schemeClr val="tx1"/>
              </a:solidFill>
            </a:endParaRPr>
          </a:p>
          <a:p>
            <a:pPr marL="0" indent="-457200">
              <a:buNone/>
            </a:pPr>
            <a:r>
              <a:rPr lang="en-US" dirty="0">
                <a:solidFill>
                  <a:schemeClr val="tx1"/>
                </a:solidFill>
              </a:rPr>
              <a:t>Great Bay Community College English Department. </a:t>
            </a:r>
            <a:r>
              <a:rPr lang="en-US" i="1" dirty="0">
                <a:solidFill>
                  <a:schemeClr val="tx1"/>
                </a:solidFill>
              </a:rPr>
              <a:t>Discussion and Policy: Definition of Plagiarism</a:t>
            </a:r>
            <a:r>
              <a:rPr lang="en-US" dirty="0">
                <a:solidFill>
                  <a:schemeClr val="tx1"/>
                </a:solidFill>
              </a:rPr>
              <a:t>.</a:t>
            </a:r>
          </a:p>
          <a:p>
            <a:pPr marL="0" indent="0">
              <a:buNone/>
            </a:pPr>
            <a:endParaRPr lang="en-US" dirty="0"/>
          </a:p>
          <a:p>
            <a:pPr marL="0" indent="-457200">
              <a:buNone/>
            </a:pPr>
            <a:r>
              <a:rPr lang="en-US" dirty="0"/>
              <a:t>McDonald, D. (2004). </a:t>
            </a:r>
            <a:r>
              <a:rPr lang="en-US" i="1" dirty="0"/>
              <a:t>Intellectual Property, Copyright and Fair Use: What Students Should Know. 	</a:t>
            </a:r>
            <a:r>
              <a:rPr lang="en-US" dirty="0">
                <a:hlinkClick r:id="rId2"/>
              </a:rPr>
              <a:t>http://aok.lib.umbc.edu/informationliteracy/copyright.pdf</a:t>
            </a:r>
            <a:endParaRPr lang="en-US" dirty="0"/>
          </a:p>
          <a:p>
            <a:pPr marL="0" indent="0">
              <a:buNone/>
            </a:pPr>
            <a:endParaRPr lang="en-US" dirty="0">
              <a:solidFill>
                <a:schemeClr val="tx1"/>
              </a:solidFill>
            </a:endParaRPr>
          </a:p>
          <a:p>
            <a:pPr marL="0" indent="0">
              <a:buNone/>
            </a:pPr>
            <a:endParaRPr lang="en-US" dirty="0">
              <a:solidFill>
                <a:schemeClr val="tx1"/>
              </a:solidFill>
            </a:endParaRPr>
          </a:p>
          <a:p>
            <a:pPr marL="0" indent="0">
              <a:buNone/>
            </a:pPr>
            <a:r>
              <a:rPr lang="en-US" dirty="0">
                <a:solidFill>
                  <a:schemeClr val="bg1"/>
                </a:solidFill>
              </a:rPr>
              <a:t>Online Writing Lab; Purdue University.  </a:t>
            </a:r>
            <a:r>
              <a:rPr lang="en-US" i="1" dirty="0">
                <a:solidFill>
                  <a:schemeClr val="bg1"/>
                </a:solidFill>
              </a:rPr>
              <a:t>APA Formatting and Style Guide</a:t>
            </a:r>
            <a:r>
              <a:rPr lang="en-US" dirty="0">
                <a:solidFill>
                  <a:schemeClr val="bg1"/>
                </a:solidFill>
              </a:rPr>
              <a:t>. https://owl.english.purdue.edu/owl/resource/560/02/</a:t>
            </a:r>
          </a:p>
          <a:p>
            <a:pPr marL="0" indent="0">
              <a:buNone/>
            </a:pPr>
            <a:endParaRPr lang="en-US" dirty="0"/>
          </a:p>
          <a:p>
            <a:pPr marL="0" indent="0">
              <a:buNone/>
            </a:pPr>
            <a:r>
              <a:rPr lang="en-US" dirty="0">
                <a:solidFill>
                  <a:schemeClr val="bg1"/>
                </a:solidFill>
              </a:rPr>
              <a:t>Online Writing Lab; Purdue University.  </a:t>
            </a:r>
            <a:r>
              <a:rPr lang="en-US" i="1" dirty="0">
                <a:solidFill>
                  <a:schemeClr val="bg1"/>
                </a:solidFill>
              </a:rPr>
              <a:t>MLA Formatting and Style Guide</a:t>
            </a:r>
            <a:r>
              <a:rPr lang="en-US" dirty="0">
                <a:solidFill>
                  <a:schemeClr val="bg1"/>
                </a:solidFill>
              </a:rPr>
              <a:t>. https://owl.english.purdue.edu/owl/resource/747/02/</a:t>
            </a:r>
          </a:p>
        </p:txBody>
      </p:sp>
    </p:spTree>
    <p:extLst>
      <p:ext uri="{BB962C8B-B14F-4D97-AF65-F5344CB8AC3E}">
        <p14:creationId xmlns:p14="http://schemas.microsoft.com/office/powerpoint/2010/main" val="3610890707"/>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TotalTime>
  <Words>1007</Words>
  <Application>Microsoft Office PowerPoint</Application>
  <PresentationFormat>Widescreen</PresentationFormat>
  <Paragraphs>50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Everything You Didn’t Know You Wanted to Know About: Intellectual Property, Copyright, Fair Use, and Plagiarism</vt:lpstr>
      <vt:lpstr>What exactly is intellectual property, copyright and fair use?</vt:lpstr>
      <vt:lpstr>What Can Be Copyrighted? </vt:lpstr>
      <vt:lpstr>Infringement, Rights, and Term of Copyright</vt:lpstr>
      <vt:lpstr>Fair Use, the Fair Use Test</vt:lpstr>
      <vt:lpstr>Educational Use</vt:lpstr>
      <vt:lpstr>What exactly is plagiarism?</vt:lpstr>
      <vt:lpstr>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Everything You Didn’t Know You Wanted to Know About: Intellectual Property, Copyright, Fair Use, and Plagiarism</dc:title>
  <dc:creator>Rebecca Clerkin</dc:creator>
  <cp:lastModifiedBy>Samantha Claussen</cp:lastModifiedBy>
  <cp:revision>2</cp:revision>
  <dcterms:created xsi:type="dcterms:W3CDTF">2022-08-24T14:41:54Z</dcterms:created>
  <dcterms:modified xsi:type="dcterms:W3CDTF">2026-04-13T15:58:49Z</dcterms:modified>
</cp:coreProperties>
</file>